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4" r:id="rId3"/>
    <p:sldId id="259" r:id="rId4"/>
    <p:sldId id="260" r:id="rId5"/>
    <p:sldId id="276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7F9"/>
    <a:srgbClr val="86D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496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3C154-4A3E-7046-809D-F45AC231BFE2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AA599-1F05-5441-8472-0E3481A9F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1. </a:t>
            </a:r>
            <a:r>
              <a:rPr lang="en-US" b="1" dirty="0" err="1" smtClean="0"/>
              <a:t>Im</a:t>
            </a:r>
            <a:r>
              <a:rPr lang="en-US" b="1" dirty="0" smtClean="0"/>
              <a:t> going to skip</a:t>
            </a:r>
            <a:r>
              <a:rPr lang="en-US" b="1" baseline="0" dirty="0" smtClean="0"/>
              <a:t> affiliations </a:t>
            </a:r>
            <a:r>
              <a:rPr lang="en-US" b="1" baseline="0" dirty="0" err="1" smtClean="0"/>
              <a:t>etc</a:t>
            </a:r>
            <a:r>
              <a:rPr lang="en-US" b="1" baseline="0" dirty="0" smtClean="0"/>
              <a:t> and tell you about how I ended up here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2. So my</a:t>
            </a:r>
            <a:r>
              <a:rPr lang="en-US" b="1" baseline="0" dirty="0" smtClean="0"/>
              <a:t> journey into this space started with the art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AA599-1F05-5441-8472-0E3481A9FC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5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community-building event brings together experts across health, finance, technology, policy, and data science to discuss future directions for combined health and wealth management. The event opens with a clear agenda, introductions, and speakers sharing their visions and experiences in this space. It is followed by a panel &amp; audience discussion and then a closed Roundtable to further scope opportunities and risks. The overall goal of this event is to generate a first-step Scoping Report and to map out possible future steps.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AA599-1F05-5441-8472-0E3481A9FC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2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Cancer &amp; Money 1095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AA599-1F05-5441-8472-0E3481A9FC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AA599-1F05-5441-8472-0E3481A9FC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 version finance art photo.jpg"/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941740" y="6146800"/>
            <a:ext cx="777240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Becky Inkster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8140" y="22796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GB" sz="4800" i="1" dirty="0" smtClean="0">
                <a:solidFill>
                  <a:srgbClr val="FFFF00"/>
                </a:solidFill>
                <a:latin typeface="Avenir Book"/>
                <a:cs typeface="Avenir Book"/>
              </a:rPr>
              <a:t>The convergence of </a:t>
            </a:r>
            <a:r>
              <a:rPr lang="en-GB" sz="4800" i="1" dirty="0" smtClean="0">
                <a:solidFill>
                  <a:schemeClr val="accent2"/>
                </a:solidFill>
                <a:latin typeface="Avenir Book"/>
                <a:cs typeface="Avenir Book"/>
              </a:rPr>
              <a:t>Finance, Health &amp; Technology</a:t>
            </a:r>
            <a:endParaRPr lang="en-US" sz="4800" i="1" dirty="0">
              <a:solidFill>
                <a:schemeClr val="accent2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9584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Today is about…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0066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>
                <a:latin typeface="Avenir Book"/>
                <a:cs typeface="Avenir Book"/>
              </a:rPr>
              <a:t>opening up </a:t>
            </a:r>
            <a:r>
              <a:rPr lang="en-GB" sz="2400" dirty="0">
                <a:solidFill>
                  <a:srgbClr val="FFFF00"/>
                </a:solidFill>
                <a:latin typeface="Avenir Book"/>
                <a:cs typeface="Avenir Book"/>
              </a:rPr>
              <a:t>dynamic discussions </a:t>
            </a:r>
            <a:r>
              <a:rPr lang="en-GB" sz="2400" dirty="0">
                <a:latin typeface="Avenir Book"/>
                <a:cs typeface="Avenir Book"/>
              </a:rPr>
              <a:t>exploring innovation across finance, health and technology in order to move toward more </a:t>
            </a:r>
            <a:r>
              <a:rPr lang="en-GB" sz="2400" dirty="0" smtClean="0">
                <a:solidFill>
                  <a:srgbClr val="FFFF00"/>
                </a:solidFill>
                <a:latin typeface="Avenir Book"/>
                <a:cs typeface="Avenir Book"/>
              </a:rPr>
              <a:t>holistic, personalised </a:t>
            </a:r>
            <a:r>
              <a:rPr lang="en-GB" sz="2400" dirty="0">
                <a:solidFill>
                  <a:srgbClr val="FFFF00"/>
                </a:solidFill>
                <a:latin typeface="Avenir Book"/>
                <a:cs typeface="Avenir Book"/>
              </a:rPr>
              <a:t>ways </a:t>
            </a:r>
            <a:r>
              <a:rPr lang="en-GB" sz="2400" dirty="0">
                <a:latin typeface="Avenir Book"/>
                <a:cs typeface="Avenir Book"/>
              </a:rPr>
              <a:t>to best serve individual needs and </a:t>
            </a:r>
            <a:r>
              <a:rPr lang="en-GB" sz="2400" dirty="0" smtClean="0">
                <a:latin typeface="Avenir Book"/>
                <a:cs typeface="Avenir Book"/>
              </a:rPr>
              <a:t>preferences.</a:t>
            </a:r>
          </a:p>
          <a:p>
            <a:pPr marL="285750" indent="-285750">
              <a:buFont typeface="Arial"/>
              <a:buChar char="•"/>
            </a:pPr>
            <a:endParaRPr lang="en-GB" sz="2400" dirty="0" smtClean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 smtClean="0">
                <a:latin typeface="Avenir Book"/>
                <a:cs typeface="Avenir Book"/>
              </a:rPr>
              <a:t>There </a:t>
            </a:r>
            <a:r>
              <a:rPr lang="en-GB" sz="2400" dirty="0">
                <a:latin typeface="Avenir Book"/>
                <a:cs typeface="Avenir Book"/>
              </a:rPr>
              <a:t>will be an emphasis on </a:t>
            </a:r>
            <a:r>
              <a:rPr lang="en-GB" sz="2400" dirty="0">
                <a:solidFill>
                  <a:srgbClr val="FFFF00"/>
                </a:solidFill>
                <a:latin typeface="Avenir Book"/>
                <a:cs typeface="Avenir Book"/>
              </a:rPr>
              <a:t>data science</a:t>
            </a:r>
            <a:r>
              <a:rPr lang="en-GB" sz="2400" dirty="0">
                <a:latin typeface="Avenir Book"/>
                <a:cs typeface="Avenir Book"/>
              </a:rPr>
              <a:t>, with a balancing act between measured optimism and </a:t>
            </a:r>
            <a:r>
              <a:rPr lang="en-GB" sz="2400" dirty="0">
                <a:solidFill>
                  <a:srgbClr val="FFFF00"/>
                </a:solidFill>
                <a:latin typeface="Avenir Book"/>
                <a:cs typeface="Avenir Book"/>
              </a:rPr>
              <a:t>data ethics </a:t>
            </a:r>
            <a:r>
              <a:rPr lang="en-GB" sz="2400" dirty="0">
                <a:latin typeface="Avenir Book"/>
                <a:cs typeface="Avenir Book"/>
              </a:rPr>
              <a:t>to steer us away from questionable practices. 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9239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venir Book"/>
                <a:cs typeface="Avenir Book"/>
              </a:rPr>
              <a:t>A </a:t>
            </a:r>
            <a:r>
              <a:rPr lang="en-US" dirty="0">
                <a:solidFill>
                  <a:srgbClr val="FFFF00"/>
                </a:solidFill>
                <a:latin typeface="Avenir Book"/>
                <a:cs typeface="Avenir Book"/>
              </a:rPr>
              <a:t>dearth </a:t>
            </a:r>
            <a:r>
              <a:rPr lang="en-US" dirty="0">
                <a:latin typeface="Avenir Book"/>
                <a:cs typeface="Avenir Book"/>
              </a:rPr>
              <a:t>of evidence-based research </a:t>
            </a:r>
            <a:r>
              <a:rPr lang="en-US" dirty="0" smtClean="0">
                <a:latin typeface="Avenir Book"/>
                <a:cs typeface="Avenir Book"/>
              </a:rPr>
              <a:t>on relationship between ‘finance </a:t>
            </a:r>
            <a:r>
              <a:rPr lang="en-US" dirty="0">
                <a:latin typeface="Avenir Book"/>
                <a:cs typeface="Avenir Book"/>
              </a:rPr>
              <a:t>and </a:t>
            </a:r>
            <a:r>
              <a:rPr lang="en-US" dirty="0" smtClean="0">
                <a:latin typeface="Avenir Book"/>
                <a:cs typeface="Avenir Book"/>
              </a:rPr>
              <a:t>health’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078" y="2667957"/>
            <a:ext cx="7315200" cy="3539527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3,971,592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>
                <a:latin typeface="Avenir Book"/>
                <a:cs typeface="Avenir Book"/>
              </a:rPr>
              <a:t>citations for ‘cancer’ only </a:t>
            </a:r>
            <a:r>
              <a:rPr lang="en-US" dirty="0" smtClean="0">
                <a:solidFill>
                  <a:srgbClr val="FFFF00"/>
                </a:solidFill>
                <a:latin typeface="Avenir Book"/>
                <a:cs typeface="Avenir Book"/>
              </a:rPr>
              <a:t>90</a:t>
            </a:r>
            <a:r>
              <a:rPr lang="en-GB" dirty="0" smtClean="0">
                <a:latin typeface="Avenir Book"/>
                <a:cs typeface="Avenir Book"/>
              </a:rPr>
              <a:t> </a:t>
            </a:r>
            <a:r>
              <a:rPr lang="en-GB" dirty="0">
                <a:latin typeface="Avenir Book"/>
                <a:cs typeface="Avenir Book"/>
              </a:rPr>
              <a:t>for </a:t>
            </a:r>
            <a:r>
              <a:rPr lang="en-US" dirty="0">
                <a:latin typeface="Avenir Book"/>
                <a:cs typeface="Avenir Book"/>
              </a:rPr>
              <a:t>‘cancer and debt’</a:t>
            </a:r>
            <a:endParaRPr lang="en-GB" dirty="0"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u="sng" dirty="0" smtClean="0">
              <a:latin typeface="Avenir Book"/>
              <a:cs typeface="Avenir Book"/>
            </a:endParaRPr>
          </a:p>
          <a:p>
            <a:r>
              <a:rPr lang="en-US" u="sng" dirty="0" smtClean="0">
                <a:solidFill>
                  <a:srgbClr val="26A3E6"/>
                </a:solidFill>
                <a:latin typeface="Avenir Book"/>
                <a:cs typeface="Avenir Book"/>
              </a:rPr>
              <a:t>83,943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>
                <a:latin typeface="Avenir Book"/>
                <a:cs typeface="Avenir Book"/>
              </a:rPr>
              <a:t>citations for ‘suicide’ </a:t>
            </a:r>
            <a:r>
              <a:rPr lang="en-US" dirty="0" smtClean="0">
                <a:latin typeface="Avenir Book"/>
                <a:cs typeface="Avenir Book"/>
              </a:rPr>
              <a:t>only </a:t>
            </a:r>
            <a:r>
              <a:rPr lang="en-US" dirty="0" smtClean="0">
                <a:solidFill>
                  <a:srgbClr val="FFFF00"/>
                </a:solidFill>
                <a:latin typeface="Avenir Book"/>
                <a:cs typeface="Avenir Book"/>
              </a:rPr>
              <a:t>54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>
                <a:latin typeface="Avenir Book"/>
                <a:cs typeface="Avenir Book"/>
              </a:rPr>
              <a:t>citations when combined with ‘debt</a:t>
            </a:r>
            <a:r>
              <a:rPr lang="en-US" dirty="0" smtClean="0">
                <a:latin typeface="Avenir Book"/>
                <a:cs typeface="Avenir Book"/>
              </a:rPr>
              <a:t>’</a:t>
            </a:r>
            <a:endParaRPr lang="en-US" dirty="0">
              <a:latin typeface="Avenir Book"/>
              <a:cs typeface="Avenir Book"/>
            </a:endParaRPr>
          </a:p>
          <a:p>
            <a:pPr marL="45720" indent="0">
              <a:buNone/>
            </a:pPr>
            <a:endParaRPr lang="en-US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Similar disparities exist for other health terms combined with money-related term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1284"/>
            <a:ext cx="9144000" cy="48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5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 Opin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73766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3872" y="6497627"/>
            <a:ext cx="262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Inkster et al., unpublished</a:t>
            </a:r>
            <a:endParaRPr lang="en-US" dirty="0"/>
          </a:p>
        </p:txBody>
      </p:sp>
      <p:pic>
        <p:nvPicPr>
          <p:cNvPr id="7" name="Picture 6" descr="toucan Logo (Regular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18846"/>
            <a:ext cx="2915278" cy="59857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 descr="MonzoLK log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21" y="1678484"/>
            <a:ext cx="1638299" cy="81994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266012" y="1217420"/>
            <a:ext cx="2128956" cy="1281006"/>
          </a:xfrm>
          <a:prstGeom prst="straightConnector1">
            <a:avLst/>
          </a:prstGeom>
          <a:ln w="76200" cmpd="sng">
            <a:solidFill>
              <a:srgbClr val="86D8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Ducit_a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4" y="287150"/>
            <a:ext cx="1948906" cy="1059638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614343" y="2101369"/>
            <a:ext cx="2387727" cy="549457"/>
          </a:xfrm>
          <a:prstGeom prst="straightConnector1">
            <a:avLst/>
          </a:prstGeom>
          <a:ln w="76200" cmpd="sng">
            <a:solidFill>
              <a:srgbClr val="86D8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wysa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78484"/>
            <a:ext cx="861515" cy="861515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7" idx="2"/>
          </p:cNvCxnSpPr>
          <p:nvPr/>
        </p:nvCxnSpPr>
        <p:spPr>
          <a:xfrm flipH="1">
            <a:off x="4797368" y="1217420"/>
            <a:ext cx="2527671" cy="1281006"/>
          </a:xfrm>
          <a:prstGeom prst="straightConnector1">
            <a:avLst/>
          </a:prstGeom>
          <a:ln w="76200" cmpd="sng">
            <a:solidFill>
              <a:srgbClr val="86D8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1"/>
          </p:cNvCxnSpPr>
          <p:nvPr/>
        </p:nvCxnSpPr>
        <p:spPr>
          <a:xfrm flipH="1">
            <a:off x="5079565" y="2088455"/>
            <a:ext cx="1845656" cy="562371"/>
          </a:xfrm>
          <a:prstGeom prst="straightConnector1">
            <a:avLst/>
          </a:prstGeom>
          <a:ln w="76200" cmpd="sng">
            <a:solidFill>
              <a:srgbClr val="86D8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76300" y="1678484"/>
            <a:ext cx="861515" cy="819942"/>
          </a:xfrm>
          <a:prstGeom prst="rect">
            <a:avLst/>
          </a:prstGeom>
          <a:noFill/>
          <a:ln w="76200" cmpd="sng">
            <a:solidFill>
              <a:srgbClr val="86D8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58067" y="287150"/>
            <a:ext cx="1923577" cy="1059638"/>
          </a:xfrm>
          <a:prstGeom prst="rect">
            <a:avLst/>
          </a:prstGeom>
          <a:noFill/>
          <a:ln w="76200" cmpd="sng">
            <a:solidFill>
              <a:srgbClr val="86D8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41484" y="579966"/>
            <a:ext cx="2967110" cy="682582"/>
          </a:xfrm>
          <a:prstGeom prst="rect">
            <a:avLst/>
          </a:prstGeom>
          <a:noFill/>
          <a:ln w="76200" cmpd="sng">
            <a:solidFill>
              <a:srgbClr val="86D8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05784" y="1678484"/>
            <a:ext cx="1685851" cy="819942"/>
          </a:xfrm>
          <a:prstGeom prst="rect">
            <a:avLst/>
          </a:prstGeom>
          <a:noFill/>
          <a:ln w="76200" cmpd="sng">
            <a:solidFill>
              <a:srgbClr val="86D8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9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728452" y="2498282"/>
            <a:ext cx="3601394" cy="13302"/>
          </a:xfrm>
          <a:prstGeom prst="straightConnector1">
            <a:avLst/>
          </a:prstGeom>
          <a:ln w="762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28452" y="2900537"/>
            <a:ext cx="3601394" cy="0"/>
          </a:xfrm>
          <a:prstGeom prst="straightConnector1">
            <a:avLst/>
          </a:prstGeom>
          <a:ln w="76200" cmpd="sng">
            <a:solidFill>
              <a:schemeClr val="accent3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28452" y="3323613"/>
            <a:ext cx="3601394" cy="0"/>
          </a:xfrm>
          <a:prstGeom prst="straightConnector1">
            <a:avLst/>
          </a:prstGeom>
          <a:ln w="76200" cmpd="sng">
            <a:solidFill>
              <a:schemeClr val="accent4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46164" y="2250814"/>
            <a:ext cx="0" cy="1329875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85921" y="2250814"/>
            <a:ext cx="0" cy="1329875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9000" y="2250814"/>
            <a:ext cx="0" cy="1329875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52080" y="2250814"/>
            <a:ext cx="2" cy="1329875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40583" y="2250814"/>
            <a:ext cx="0" cy="1329875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38256" y="2511584"/>
            <a:ext cx="0" cy="856649"/>
          </a:xfrm>
          <a:prstGeom prst="line">
            <a:avLst/>
          </a:prstGeom>
          <a:ln w="76200" cmpd="sng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085921" y="2498282"/>
            <a:ext cx="666160" cy="6647"/>
          </a:xfrm>
          <a:prstGeom prst="line">
            <a:avLst/>
          </a:prstGeom>
          <a:ln w="76200" cmpd="sng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72551" y="2250814"/>
            <a:ext cx="1" cy="1329875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32795" y="2250814"/>
            <a:ext cx="0" cy="1329875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27214" y="2250814"/>
            <a:ext cx="0" cy="1329875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59182" y="2250814"/>
            <a:ext cx="1" cy="1329875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072552" y="2893014"/>
            <a:ext cx="673612" cy="0"/>
          </a:xfrm>
          <a:prstGeom prst="line">
            <a:avLst/>
          </a:prstGeom>
          <a:ln w="76200" cmpd="sng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059183" y="2893014"/>
            <a:ext cx="368031" cy="0"/>
          </a:xfrm>
          <a:prstGeom prst="line">
            <a:avLst/>
          </a:prstGeom>
          <a:ln w="76200" cmpd="sng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82784" y="2456640"/>
            <a:ext cx="0" cy="914400"/>
          </a:xfrm>
          <a:prstGeom prst="line">
            <a:avLst/>
          </a:prstGeom>
          <a:ln w="76200" cmpd="sng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55379" y="2453833"/>
            <a:ext cx="0" cy="914400"/>
          </a:xfrm>
          <a:prstGeom prst="line">
            <a:avLst/>
          </a:prstGeom>
          <a:ln w="76200" cmpd="sng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059183" y="2498282"/>
            <a:ext cx="673612" cy="6652"/>
          </a:xfrm>
          <a:prstGeom prst="line">
            <a:avLst/>
          </a:prstGeom>
          <a:ln w="76200" cmpd="sng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059182" y="2456640"/>
            <a:ext cx="0" cy="901097"/>
          </a:xfrm>
          <a:prstGeom prst="line">
            <a:avLst/>
          </a:prstGeom>
          <a:ln w="76200" cmpd="sng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76200" y="57045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venir Book"/>
                <a:cs typeface="Avenir Book"/>
              </a:rPr>
              <a:t>COMMITMENT</a:t>
            </a:r>
            <a:endParaRPr lang="en-US" sz="4200" dirty="0">
              <a:latin typeface="Avenir Book"/>
              <a:cs typeface="Avenir Boo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4298845"/>
            <a:ext cx="3891446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charset="2"/>
              <a:buChar char="ü"/>
            </a:pPr>
            <a:r>
              <a:rPr lang="en-US" sz="3000" dirty="0" smtClean="0">
                <a:latin typeface="Avenir Book"/>
                <a:cs typeface="Avenir Book"/>
              </a:rPr>
              <a:t> FHT Consortium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ü"/>
            </a:pPr>
            <a:r>
              <a:rPr lang="en-US" sz="3000" dirty="0" smtClean="0">
                <a:latin typeface="Avenir Book"/>
                <a:cs typeface="Avenir Book"/>
              </a:rPr>
              <a:t> FHT Conference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ü"/>
            </a:pPr>
            <a:r>
              <a:rPr lang="en-US" sz="3000" dirty="0" smtClean="0">
                <a:latin typeface="Avenir Book"/>
                <a:cs typeface="Avenir Book"/>
              </a:rPr>
              <a:t> FHT Book</a:t>
            </a:r>
            <a:endParaRPr lang="en-US" sz="3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2416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8400" y="1574800"/>
            <a:ext cx="6680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rgbClr val="FB67F9"/>
                </a:solidFill>
                <a:latin typeface="Avenir Book"/>
                <a:cs typeface="Avenir Book"/>
              </a:rPr>
              <a:t>“ I still feel like I have to chose between financial independence and health” </a:t>
            </a:r>
            <a:endParaRPr lang="en-US" sz="4400" i="1" dirty="0" smtClean="0">
              <a:solidFill>
                <a:srgbClr val="FB67F9"/>
              </a:solidFill>
              <a:latin typeface="Avenir Book"/>
              <a:cs typeface="Avenir Book"/>
            </a:endParaRPr>
          </a:p>
          <a:p>
            <a:pPr marL="0" indent="0" algn="ctr">
              <a:buNone/>
            </a:pPr>
            <a:endParaRPr lang="en-US" sz="4400" i="1" dirty="0">
              <a:solidFill>
                <a:srgbClr val="FB67F9"/>
              </a:solidFill>
              <a:latin typeface="Avenir Book"/>
              <a:cs typeface="Avenir Book"/>
            </a:endParaRPr>
          </a:p>
          <a:p>
            <a:pPr algn="ctr"/>
            <a:endParaRPr lang="en-US" sz="4400" i="1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3286" y="4495800"/>
            <a:ext cx="2055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– Anonymous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6798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609</TotalTime>
  <Words>295</Words>
  <Application>Microsoft Macintosh PowerPoint</Application>
  <PresentationFormat>On-screen Show (4:3)</PresentationFormat>
  <Paragraphs>28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PowerPoint Presentation</vt:lpstr>
      <vt:lpstr>Today is about…</vt:lpstr>
      <vt:lpstr>A dearth of evidence-based research on relationship between ‘finance and health’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Inkster</dc:creator>
  <cp:lastModifiedBy>Becky Inkster</cp:lastModifiedBy>
  <cp:revision>55</cp:revision>
  <dcterms:created xsi:type="dcterms:W3CDTF">2019-12-01T10:11:30Z</dcterms:created>
  <dcterms:modified xsi:type="dcterms:W3CDTF">2019-12-05T09:12:37Z</dcterms:modified>
</cp:coreProperties>
</file>