
<file path=[Content_Types].xml><?xml version="1.0" encoding="utf-8"?>
<Types xmlns="http://schemas.openxmlformats.org/package/2006/content-types"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  <p:sldMasterId id="2147483666" r:id="rId3"/>
  </p:sldMasterIdLst>
  <p:notesMasterIdLst>
    <p:notesMasterId r:id="rId14"/>
  </p:notesMasterIdLst>
  <p:sldIdLst>
    <p:sldId id="256" r:id="rId4"/>
    <p:sldId id="267" r:id="rId5"/>
    <p:sldId id="265" r:id="rId6"/>
    <p:sldId id="257" r:id="rId7"/>
    <p:sldId id="258" r:id="rId8"/>
    <p:sldId id="264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796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ioe/news/2018/mar/england-has-one-lowest-levels-financial-literacy-study-say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b0ff87b2_0_0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200"/>
              <a:t>1</a:t>
            </a:fld>
            <a:endParaRPr sz="1200"/>
          </a:p>
        </p:txBody>
      </p:sp>
      <p:sp>
        <p:nvSpPr>
          <p:cNvPr id="81" name="Google Shape;81;g61b0ff87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1b0ff87b2_0_0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61b0ff87b2_0_0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GB" sz="1200"/>
              <a:t>1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1b0ff87b2_0_31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5" name="Google Shape;135;g61b0ff87b2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1b511d7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1b511d7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836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2cb3db9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2cb3db9b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b0ff87b2_0_144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z="1200"/>
              <a:t>4</a:t>
            </a:fld>
            <a:endParaRPr sz="1200"/>
          </a:p>
        </p:txBody>
      </p:sp>
      <p:sp>
        <p:nvSpPr>
          <p:cNvPr id="95" name="Google Shape;95;g61b0ff87b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1b0ff87b2_0_144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the UK has one of the lowest financial literacy levels amongst developed nations</a:t>
            </a: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https://www.ucl.ac.uk/ioe/news/2018/mar/england-has-one-lowest-levels-financial-literacy-study-says</a:t>
            </a:r>
            <a:r>
              <a:rPr lang="en-GB" sz="1200" u="sng">
                <a:solidFill>
                  <a:schemeClr val="dk1"/>
                </a:solidFill>
              </a:rPr>
              <a:t> “</a:t>
            </a:r>
            <a:r>
              <a:rPr lang="en-GB" sz="1200">
                <a:solidFill>
                  <a:schemeClr val="dk1"/>
                </a:solidFill>
              </a:rPr>
              <a:t>England has one of the lowest levels of financial literacy, study says” Published 15</a:t>
            </a:r>
            <a:r>
              <a:rPr lang="en-GB" sz="1200" baseline="30000">
                <a:solidFill>
                  <a:schemeClr val="dk1"/>
                </a:solidFill>
              </a:rPr>
              <a:t>th</a:t>
            </a:r>
            <a:r>
              <a:rPr lang="en-GB" sz="1200">
                <a:solidFill>
                  <a:schemeClr val="dk1"/>
                </a:solidFill>
              </a:rPr>
              <a:t> March 2018, by Bhutoria A, Jerrim J, Vignoles A.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97" name="Google Shape;97;g61b0ff87b2_0_144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GB" sz="1200"/>
              <a:t>4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1f8ec6f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1f8ec6f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59a468d9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59a468d9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47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b0ff87b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b0ff87b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Quiz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1f8ec6f5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1f8ec6f5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c29221f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c29221f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3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6480" y="4685532"/>
            <a:ext cx="2125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7680" y="4685532"/>
            <a:ext cx="2894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6319" y="4685532"/>
            <a:ext cx="2125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6480" y="4685532"/>
            <a:ext cx="2125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7680" y="4685532"/>
            <a:ext cx="2894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6319" y="4685532"/>
            <a:ext cx="2125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66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8226600" cy="3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456480" y="4685532"/>
            <a:ext cx="2128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3127680" y="4685532"/>
            <a:ext cx="2897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556319" y="4685532"/>
            <a:ext cx="2128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622080" y="1449512"/>
            <a:ext cx="70503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1244160" y="2644118"/>
            <a:ext cx="5806200" cy="11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304800" marR="0" lvl="0" indent="-3048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456480" y="4685532"/>
            <a:ext cx="2128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127680" y="4685532"/>
            <a:ext cx="2897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556319" y="4685532"/>
            <a:ext cx="2128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6480" y="205222"/>
            <a:ext cx="8223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6480" y="1203246"/>
            <a:ext cx="82239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SzPts val="1300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3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6480" y="4685532"/>
            <a:ext cx="2125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680" y="4685532"/>
            <a:ext cx="2894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3100" marR="0" lvl="1" indent="-2540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41400" marR="0" lvl="2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7800" marR="0" lvl="3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900" marR="0" lvl="4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1500" marR="0" lvl="6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6100" marR="0" lvl="7" indent="-2032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9800" marR="0" lvl="8" indent="-215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6319" y="4685532"/>
            <a:ext cx="2125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3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johnjerrim.com/piaac/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6.jpg"/><Relationship Id="rId5" Type="http://schemas.openxmlformats.org/officeDocument/2006/relationships/hyperlink" Target="http://www.youtube.com/watch?v=ig6gH5C3mlM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0"/>
          <p:cNvPicPr preferRelativeResize="0"/>
          <p:nvPr/>
        </p:nvPicPr>
        <p:blipFill rotWithShape="1">
          <a:blip r:embed="rId5">
            <a:alphaModFix/>
          </a:blip>
          <a:srcRect l="16874" t="5321" r="14528" b="36838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20"/>
          <p:cNvGrpSpPr/>
          <p:nvPr/>
        </p:nvGrpSpPr>
        <p:grpSpPr>
          <a:xfrm>
            <a:off x="429318" y="267909"/>
            <a:ext cx="7850666" cy="4283378"/>
            <a:chOff x="1200975" y="483113"/>
            <a:chExt cx="7079050" cy="4177275"/>
          </a:xfrm>
        </p:grpSpPr>
        <p:sp>
          <p:nvSpPr>
            <p:cNvPr id="87" name="Google Shape;87;p20"/>
            <p:cNvSpPr txBox="1"/>
            <p:nvPr/>
          </p:nvSpPr>
          <p:spPr>
            <a:xfrm>
              <a:off x="1200975" y="483113"/>
              <a:ext cx="69873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0" b="1">
                  <a:latin typeface="Impact"/>
                  <a:ea typeface="Impact"/>
                  <a:cs typeface="Impact"/>
                  <a:sym typeface="Impact"/>
                </a:rPr>
                <a:t>HIP-HOP</a:t>
              </a:r>
              <a:r>
                <a:rPr lang="en-GB" sz="6000">
                  <a:latin typeface="Impact"/>
                  <a:ea typeface="Impact"/>
                  <a:cs typeface="Impact"/>
                  <a:sym typeface="Impact"/>
                </a:rPr>
                <a:t> </a:t>
              </a:r>
              <a:r>
                <a:rPr lang="en-GB" sz="7200">
                  <a:latin typeface="Impact"/>
                  <a:ea typeface="Impact"/>
                  <a:cs typeface="Impact"/>
                  <a:sym typeface="Impact"/>
                </a:rPr>
                <a:t>is the</a:t>
              </a:r>
              <a:r>
                <a:rPr lang="en-GB" sz="6000">
                  <a:latin typeface="Impact"/>
                  <a:ea typeface="Impact"/>
                  <a:cs typeface="Impact"/>
                  <a:sym typeface="Impact"/>
                </a:rPr>
                <a:t> </a:t>
              </a:r>
              <a:endParaRPr sz="6000">
                <a:latin typeface="Impact"/>
                <a:ea typeface="Impact"/>
                <a:cs typeface="Impact"/>
                <a:sym typeface="Impac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8" name="Google Shape;88;p20"/>
            <p:cNvSpPr txBox="1"/>
            <p:nvPr/>
          </p:nvSpPr>
          <p:spPr>
            <a:xfrm>
              <a:off x="1200975" y="1373563"/>
              <a:ext cx="69873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MOST POPULAR GENRE</a:t>
              </a:r>
              <a:r>
                <a:rPr lang="en-GB" sz="6000">
                  <a:latin typeface="Impact"/>
                  <a:ea typeface="Impact"/>
                  <a:cs typeface="Impact"/>
                  <a:sym typeface="Impact"/>
                </a:rPr>
                <a:t> </a:t>
              </a:r>
              <a:endParaRPr sz="6000">
                <a:latin typeface="Impact"/>
                <a:ea typeface="Impact"/>
                <a:cs typeface="Impact"/>
                <a:sym typeface="Impac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9" name="Google Shape;89;p20"/>
            <p:cNvSpPr txBox="1"/>
            <p:nvPr/>
          </p:nvSpPr>
          <p:spPr>
            <a:xfrm>
              <a:off x="1200975" y="1960725"/>
              <a:ext cx="69873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500" b="1">
                  <a:latin typeface="Impact"/>
                  <a:ea typeface="Impact"/>
                  <a:cs typeface="Impact"/>
                  <a:sym typeface="Impact"/>
                </a:rPr>
                <a:t>IN THE WORLD </a:t>
              </a:r>
              <a:endParaRPr sz="9500" b="1">
                <a:latin typeface="Impact"/>
                <a:ea typeface="Impact"/>
                <a:cs typeface="Impact"/>
                <a:sym typeface="Impac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>
            <a:xfrm>
              <a:off x="1292725" y="3127238"/>
              <a:ext cx="69873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300">
                  <a:latin typeface="Impact"/>
                  <a:ea typeface="Impact"/>
                  <a:cs typeface="Impact"/>
                  <a:sym typeface="Impact"/>
                </a:rPr>
                <a:t>REGARDLESS OF LANGUAGE OR LOCATION</a:t>
              </a:r>
              <a:endParaRPr sz="3300">
                <a:latin typeface="Impact"/>
                <a:ea typeface="Impact"/>
                <a:cs typeface="Impact"/>
                <a:sym typeface="Impac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1" name="Google Shape;91;p20"/>
            <p:cNvSpPr txBox="1"/>
            <p:nvPr/>
          </p:nvSpPr>
          <p:spPr>
            <a:xfrm>
              <a:off x="1292725" y="3542388"/>
              <a:ext cx="69873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400">
                  <a:latin typeface="Impact"/>
                  <a:ea typeface="Impact"/>
                  <a:cs typeface="Impact"/>
                  <a:sym typeface="Impact"/>
                </a:rPr>
                <a:t>ACCORDING TO A SPOTIFY ANALYSIS OF</a:t>
              </a:r>
              <a:endParaRPr sz="3400">
                <a:latin typeface="Impact"/>
                <a:ea typeface="Impact"/>
                <a:cs typeface="Impact"/>
                <a:sym typeface="Impac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2" name="Google Shape;92;p20"/>
            <p:cNvSpPr txBox="1"/>
            <p:nvPr/>
          </p:nvSpPr>
          <p:spPr>
            <a:xfrm>
              <a:off x="1200975" y="3845288"/>
              <a:ext cx="69873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800" b="1" dirty="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20 BILLION TRACKS</a:t>
              </a:r>
              <a:r>
                <a:rPr lang="en-GB" sz="6800" b="1" dirty="0">
                  <a:latin typeface="Impact"/>
                  <a:ea typeface="Impact"/>
                  <a:cs typeface="Impact"/>
                  <a:sym typeface="Impact"/>
                </a:rPr>
                <a:t> </a:t>
              </a:r>
              <a:endParaRPr sz="6800" b="1" dirty="0">
                <a:latin typeface="Impact"/>
                <a:ea typeface="Impact"/>
                <a:cs typeface="Impact"/>
                <a:sym typeface="Impac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 dirty="0"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pic>
        <p:nvPicPr>
          <p:cNvPr id="2" name="FinHealthTech Slide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6566" y="396293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5">
            <a:alphaModFix/>
          </a:blip>
          <a:srcRect t="325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/>
        </p:nvSpPr>
        <p:spPr>
          <a:xfrm>
            <a:off x="497875" y="1331850"/>
            <a:ext cx="81438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6000" b="1" dirty="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6000" b="1" dirty="0">
                <a:latin typeface="Impact"/>
                <a:ea typeface="Impact"/>
                <a:cs typeface="Impact"/>
                <a:sym typeface="Impact"/>
              </a:rPr>
              <a:t>THANK YOU </a:t>
            </a:r>
            <a:endParaRPr sz="6000" b="1" dirty="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7"/>
            <a:ext cx="91468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6"/>
          <p:cNvSpPr txBox="1">
            <a:spLocks noGrp="1"/>
          </p:cNvSpPr>
          <p:nvPr>
            <p:ph type="title"/>
          </p:nvPr>
        </p:nvSpPr>
        <p:spPr>
          <a:xfrm>
            <a:off x="464050" y="178775"/>
            <a:ext cx="5317800" cy="857700"/>
          </a:xfrm>
          <a:prstGeom prst="rect">
            <a:avLst/>
          </a:prstGeom>
        </p:spPr>
        <p:txBody>
          <a:bodyPr spcFirstLastPara="1" wrap="square" lIns="82925" tIns="82925" rIns="82925" bIns="8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rgbClr val="FFFF00"/>
                </a:solidFill>
              </a:rPr>
              <a:t>It’s also...</a:t>
            </a:r>
            <a:r>
              <a:rPr lang="en" sz="6000" b="1" dirty="0">
                <a:solidFill>
                  <a:srgbClr val="FFFF00"/>
                </a:solidFill>
              </a:rPr>
              <a:t>  </a:t>
            </a:r>
            <a:r>
              <a:rPr lang="en" b="1" dirty="0">
                <a:solidFill>
                  <a:srgbClr val="FFFF00"/>
                </a:solidFill>
              </a:rPr>
              <a:t> 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188" name="Google Shape;188;p46"/>
          <p:cNvSpPr txBox="1"/>
          <p:nvPr/>
        </p:nvSpPr>
        <p:spPr>
          <a:xfrm>
            <a:off x="464050" y="1267914"/>
            <a:ext cx="17316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Lyrics</a:t>
            </a:r>
            <a:endParaRPr sz="4800" dirty="0">
              <a:solidFill>
                <a:srgbClr val="FFFF00"/>
              </a:solidFill>
            </a:endParaRPr>
          </a:p>
        </p:txBody>
      </p:sp>
      <p:sp>
        <p:nvSpPr>
          <p:cNvPr id="189" name="Google Shape;189;p46"/>
          <p:cNvSpPr txBox="1"/>
          <p:nvPr/>
        </p:nvSpPr>
        <p:spPr>
          <a:xfrm>
            <a:off x="435399" y="3200150"/>
            <a:ext cx="20424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sz="4800" dirty="0">
              <a:solidFill>
                <a:srgbClr val="FFFF00"/>
              </a:solidFill>
            </a:endParaRPr>
          </a:p>
        </p:txBody>
      </p:sp>
      <p:sp>
        <p:nvSpPr>
          <p:cNvPr id="190" name="Google Shape;190;p46"/>
          <p:cNvSpPr txBox="1"/>
          <p:nvPr/>
        </p:nvSpPr>
        <p:spPr>
          <a:xfrm>
            <a:off x="464050" y="2191500"/>
            <a:ext cx="19851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Dance</a:t>
            </a:r>
            <a:endParaRPr sz="4800" dirty="0">
              <a:solidFill>
                <a:srgbClr val="FFFF00"/>
              </a:solidFill>
            </a:endParaRPr>
          </a:p>
        </p:txBody>
      </p:sp>
      <p:sp>
        <p:nvSpPr>
          <p:cNvPr id="191" name="Google Shape;191;p46"/>
          <p:cNvSpPr txBox="1"/>
          <p:nvPr/>
        </p:nvSpPr>
        <p:spPr>
          <a:xfrm>
            <a:off x="435399" y="4208800"/>
            <a:ext cx="27753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Music </a:t>
            </a:r>
            <a:endParaRPr sz="4800" dirty="0">
              <a:solidFill>
                <a:srgbClr val="FFFF00"/>
              </a:solidFill>
            </a:endParaRPr>
          </a:p>
        </p:txBody>
      </p:sp>
      <p:pic>
        <p:nvPicPr>
          <p:cNvPr id="3" name="FinHealthTech Slide 2.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1558" y="3802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0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288" y="152400"/>
            <a:ext cx="844941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/>
        </p:nvSpPr>
        <p:spPr>
          <a:xfrm>
            <a:off x="1667750" y="607875"/>
            <a:ext cx="70140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"Money” in rap lyrics</a:t>
            </a:r>
            <a:endParaRPr sz="40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1990 - 2015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3" name="FinHealthTech Slide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2469" y="35001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1" y="0"/>
            <a:ext cx="91313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458694" y="534464"/>
            <a:ext cx="8226600" cy="3801900"/>
          </a:xfrm>
          <a:prstGeom prst="rect">
            <a:avLst/>
          </a:prstGeom>
        </p:spPr>
        <p:txBody>
          <a:bodyPr spcFirstLastPara="1" wrap="square" lIns="82925" tIns="82925" rIns="82925" bIns="829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chemeClr val="bg1"/>
                </a:solidFill>
              </a:rPr>
              <a:t>The UK has one of the </a:t>
            </a:r>
            <a:r>
              <a:rPr lang="en-GB" sz="3600" b="1" dirty="0">
                <a:solidFill>
                  <a:srgbClr val="FFFF00"/>
                </a:solidFill>
              </a:rPr>
              <a:t>lowest levels </a:t>
            </a:r>
            <a:r>
              <a:rPr lang="en-GB" sz="3600" b="1" dirty="0">
                <a:solidFill>
                  <a:schemeClr val="bg1"/>
                </a:solidFill>
              </a:rPr>
              <a:t>of </a:t>
            </a:r>
            <a:r>
              <a:rPr lang="en-GB" sz="3600" b="1" dirty="0">
                <a:solidFill>
                  <a:srgbClr val="FFFF00"/>
                </a:solidFill>
              </a:rPr>
              <a:t>financial literacy </a:t>
            </a:r>
            <a:r>
              <a:rPr lang="en-GB" sz="3600" b="1" dirty="0">
                <a:solidFill>
                  <a:schemeClr val="bg1"/>
                </a:solidFill>
              </a:rPr>
              <a:t>in developed nations.</a:t>
            </a:r>
            <a:endParaRPr sz="3600" b="1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In a 2018 study* British young people performed particularly poorly on the financial test, </a:t>
            </a:r>
            <a:r>
              <a:rPr lang="en-GB" sz="3000" b="1" dirty="0">
                <a:solidFill>
                  <a:srgbClr val="FFFF00"/>
                </a:solidFill>
              </a:rPr>
              <a:t>compared to their peers in other developed countries</a:t>
            </a:r>
            <a:r>
              <a:rPr lang="en-GB" sz="3000" b="1" dirty="0">
                <a:solidFill>
                  <a:schemeClr val="bg1"/>
                </a:solidFill>
              </a:rPr>
              <a:t>.. </a:t>
            </a:r>
            <a:endParaRPr sz="3000" b="1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2400" b="1" dirty="0">
                <a:solidFill>
                  <a:srgbClr val="222222"/>
                </a:solidFill>
                <a:highlight>
                  <a:schemeClr val="lt1"/>
                </a:highlight>
              </a:rPr>
            </a:br>
            <a:endParaRPr sz="2400" b="1" dirty="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just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just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just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2400" b="1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5797875" y="4738525"/>
            <a:ext cx="28269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*source: </a:t>
            </a:r>
            <a:r>
              <a:rPr lang="en-GB" sz="1100" u="sng">
                <a:highlight>
                  <a:srgbClr val="FFFFFF"/>
                </a:highlight>
                <a:hlinkClick r:id="rId6"/>
              </a:rPr>
              <a:t>https://johnjerrim.com/piaac/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2" name="FinHealthTech Slide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5616" y="389186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146050" y="88900"/>
            <a:ext cx="906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highlight>
                  <a:srgbClr val="FFFFFF"/>
                </a:highlight>
              </a:rPr>
              <a:t>   RADICAL SOLUTION</a:t>
            </a:r>
            <a:endParaRPr sz="6000" b="1">
              <a:highlight>
                <a:srgbClr val="FFFFFF"/>
              </a:highlight>
            </a:endParaRPr>
          </a:p>
        </p:txBody>
      </p:sp>
      <p:sp>
        <p:nvSpPr>
          <p:cNvPr id="107" name="Google Shape;107;p22"/>
          <p:cNvSpPr txBox="1"/>
          <p:nvPr/>
        </p:nvSpPr>
        <p:spPr>
          <a:xfrm>
            <a:off x="388775" y="1301250"/>
            <a:ext cx="84777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GB" sz="40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Artists </a:t>
            </a:r>
            <a:r>
              <a:rPr lang="en-GB" sz="40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talk about </a:t>
            </a:r>
            <a:r>
              <a:rPr lang="en-GB" sz="40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money</a:t>
            </a:r>
            <a:r>
              <a:rPr lang="en-GB" sz="40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40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financial resilience</a:t>
            </a:r>
            <a:r>
              <a:rPr lang="en-GB" sz="40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40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entrepreneurship</a:t>
            </a:r>
            <a:r>
              <a:rPr lang="en-GB" sz="40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 sz="400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GB" sz="40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Young people relate</a:t>
            </a:r>
            <a:r>
              <a:rPr lang="en-GB" sz="40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to their </a:t>
            </a:r>
            <a:r>
              <a:rPr lang="en-GB" sz="40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words</a:t>
            </a:r>
            <a:r>
              <a:rPr lang="en-GB" sz="40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40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FinHealthTech Slide 4.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228" y="4129869"/>
            <a:ext cx="490483" cy="490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5" title="MVP Demo (voice and music 2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K MVP Demo with voice and music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9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8500"/>
    </mc:Choice>
    <mc:Fallback>
      <p:transition spd="slow" advClick="0" advTm="4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/>
          <p:cNvPicPr preferRelativeResize="0"/>
          <p:nvPr/>
        </p:nvPicPr>
        <p:blipFill rotWithShape="1">
          <a:blip r:embed="rId5">
            <a:alphaModFix/>
          </a:blip>
          <a:srcRect t="11914" b="4298"/>
          <a:stretch/>
        </p:blipFill>
        <p:spPr>
          <a:xfrm>
            <a:off x="-32225" y="1"/>
            <a:ext cx="9208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/>
        </p:nvSpPr>
        <p:spPr>
          <a:xfrm>
            <a:off x="891725" y="128175"/>
            <a:ext cx="82845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rgbClr val="FFFF00"/>
                </a:solidFill>
              </a:rPr>
              <a:t>LYRICAL KOMBAT</a:t>
            </a:r>
            <a:endParaRPr sz="6000" b="1" dirty="0">
              <a:solidFill>
                <a:srgbClr val="FFFF00"/>
              </a:solidFill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388775" y="1301250"/>
            <a:ext cx="84777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GB" sz="3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Financial themed challenges based on lyrics </a:t>
            </a:r>
            <a:endParaRPr sz="34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GB" sz="3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Challenges  earn points and rewards </a:t>
            </a:r>
            <a:endParaRPr sz="34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GB" sz="34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Leaderboards</a:t>
            </a:r>
            <a:r>
              <a:rPr lang="en-GB" sz="3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and competitions</a:t>
            </a:r>
            <a:endParaRPr sz="34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●"/>
            </a:pPr>
            <a:r>
              <a:rPr lang="en-GB" sz="3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Tools to build financial data skills</a:t>
            </a:r>
            <a:endParaRPr sz="34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/>
        </p:nvSpPr>
        <p:spPr>
          <a:xfrm>
            <a:off x="146050" y="1319823"/>
            <a:ext cx="8598557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highlight>
                  <a:srgbClr val="FFFFFF"/>
                </a:highlight>
              </a:rPr>
              <a:t>   	    OUR PROJECT</a:t>
            </a:r>
            <a:endParaRPr sz="5400" b="1" dirty="0">
              <a:highlight>
                <a:srgbClr val="FFFFFF"/>
              </a:highlight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388775" y="2473567"/>
            <a:ext cx="84777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2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GB" sz="28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Themed lyrical challenges to build financial vocabulary.</a:t>
            </a: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GB" sz="2800" b="1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Leverage popularity of artist for financial learning.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 data skills tutorials as support (partnerships) </a:t>
            </a:r>
          </a:p>
          <a:p>
            <a:pPr marL="45720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Reward audience for their progress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  <p:pic>
        <p:nvPicPr>
          <p:cNvPr id="3" name="Picture 2" descr="MonzoLK log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2" y="0"/>
            <a:ext cx="2383692" cy="119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/>
    </mc:Choice>
    <mc:Fallback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146050" y="88900"/>
            <a:ext cx="906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highlight>
                  <a:srgbClr val="FFFFFF"/>
                </a:highlight>
              </a:rPr>
              <a:t>   		WHY DO IT?</a:t>
            </a:r>
            <a:endParaRPr sz="6000" b="1" dirty="0">
              <a:highlight>
                <a:srgbClr val="FFFFFF"/>
              </a:highlight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388775" y="1301250"/>
            <a:ext cx="84777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82600" algn="just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way to engage a younger audience with financial literacy. 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algn="just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engagement around hard topic using deeply personal content. </a:t>
            </a:r>
          </a:p>
          <a:p>
            <a:pPr marL="457200" lvl="0" indent="-482600" algn="just">
              <a:buClr>
                <a:schemeClr val="dk1"/>
              </a:buClr>
              <a:buSzPts val="4000"/>
              <a:buFont typeface="Calibri"/>
              <a:buChar char="●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yes, but given what’s at stake a radical approach is needed. </a:t>
            </a:r>
            <a:endParaRPr sz="280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271</Words>
  <Application>Microsoft Office PowerPoint</Application>
  <PresentationFormat>On-screen Show (16:9)</PresentationFormat>
  <Paragraphs>51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Simple Light</vt:lpstr>
      <vt:lpstr>POI_THEME_TEMPLATE_DESIGN</vt:lpstr>
      <vt:lpstr>Custom</vt:lpstr>
      <vt:lpstr>PowerPoint Presentation</vt:lpstr>
      <vt:lpstr>It’s also...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Nicholas Simons</cp:lastModifiedBy>
  <cp:revision>20</cp:revision>
  <dcterms:modified xsi:type="dcterms:W3CDTF">2019-12-04T23:01:15Z</dcterms:modified>
</cp:coreProperties>
</file>